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258" r:id="rId3"/>
    <p:sldId id="257" r:id="rId4"/>
    <p:sldId id="260" r:id="rId5"/>
    <p:sldId id="394" r:id="rId6"/>
    <p:sldId id="261" r:id="rId7"/>
    <p:sldId id="262" r:id="rId8"/>
    <p:sldId id="263" r:id="rId9"/>
    <p:sldId id="398" r:id="rId10"/>
    <p:sldId id="399" r:id="rId11"/>
    <p:sldId id="264" r:id="rId12"/>
    <p:sldId id="267" r:id="rId13"/>
    <p:sldId id="269" r:id="rId14"/>
    <p:sldId id="270" r:id="rId15"/>
    <p:sldId id="274" r:id="rId16"/>
    <p:sldId id="271" r:id="rId17"/>
    <p:sldId id="275" r:id="rId18"/>
    <p:sldId id="285" r:id="rId19"/>
    <p:sldId id="279" r:id="rId20"/>
    <p:sldId id="400" r:id="rId21"/>
    <p:sldId id="280" r:id="rId22"/>
    <p:sldId id="281" r:id="rId23"/>
    <p:sldId id="283" r:id="rId24"/>
    <p:sldId id="282" r:id="rId25"/>
    <p:sldId id="286" r:id="rId26"/>
    <p:sldId id="289" r:id="rId27"/>
    <p:sldId id="290" r:id="rId28"/>
    <p:sldId id="291" r:id="rId29"/>
    <p:sldId id="292" r:id="rId30"/>
    <p:sldId id="293" r:id="rId31"/>
    <p:sldId id="294" r:id="rId32"/>
    <p:sldId id="401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5" r:id="rId42"/>
    <p:sldId id="306" r:id="rId43"/>
    <p:sldId id="308" r:id="rId44"/>
    <p:sldId id="309" r:id="rId45"/>
    <p:sldId id="310" r:id="rId46"/>
    <p:sldId id="313" r:id="rId47"/>
    <p:sldId id="314" r:id="rId48"/>
    <p:sldId id="315" r:id="rId49"/>
    <p:sldId id="316" r:id="rId50"/>
    <p:sldId id="318" r:id="rId51"/>
    <p:sldId id="319" r:id="rId52"/>
    <p:sldId id="320" r:id="rId53"/>
    <p:sldId id="317" r:id="rId54"/>
    <p:sldId id="321" r:id="rId55"/>
    <p:sldId id="322" r:id="rId56"/>
    <p:sldId id="323" r:id="rId57"/>
    <p:sldId id="324" r:id="rId58"/>
    <p:sldId id="326" r:id="rId59"/>
    <p:sldId id="325" r:id="rId60"/>
    <p:sldId id="327" r:id="rId61"/>
    <p:sldId id="330" r:id="rId62"/>
    <p:sldId id="329" r:id="rId63"/>
    <p:sldId id="328" r:id="rId64"/>
    <p:sldId id="332" r:id="rId65"/>
    <p:sldId id="333" r:id="rId66"/>
    <p:sldId id="334" r:id="rId67"/>
    <p:sldId id="335" r:id="rId68"/>
    <p:sldId id="336" r:id="rId69"/>
    <p:sldId id="338" r:id="rId70"/>
    <p:sldId id="339" r:id="rId71"/>
    <p:sldId id="340" r:id="rId72"/>
    <p:sldId id="341" r:id="rId73"/>
    <p:sldId id="342" r:id="rId74"/>
    <p:sldId id="343" r:id="rId75"/>
    <p:sldId id="345" r:id="rId76"/>
    <p:sldId id="350" r:id="rId77"/>
    <p:sldId id="353" r:id="rId78"/>
    <p:sldId id="351" r:id="rId79"/>
    <p:sldId id="352" r:id="rId80"/>
    <p:sldId id="354" r:id="rId81"/>
    <p:sldId id="357" r:id="rId82"/>
    <p:sldId id="359" r:id="rId83"/>
    <p:sldId id="360" r:id="rId84"/>
    <p:sldId id="361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2" r:id="rId94"/>
    <p:sldId id="373" r:id="rId95"/>
    <p:sldId id="374" r:id="rId96"/>
    <p:sldId id="377" r:id="rId97"/>
    <p:sldId id="375" r:id="rId98"/>
    <p:sldId id="376" r:id="rId99"/>
    <p:sldId id="378" r:id="rId100"/>
    <p:sldId id="379" r:id="rId101"/>
    <p:sldId id="385" r:id="rId102"/>
    <p:sldId id="386" r:id="rId103"/>
    <p:sldId id="387" r:id="rId104"/>
    <p:sldId id="388" r:id="rId105"/>
    <p:sldId id="389" r:id="rId106"/>
    <p:sldId id="390" r:id="rId107"/>
    <p:sldId id="391" r:id="rId108"/>
    <p:sldId id="392" r:id="rId109"/>
    <p:sldId id="395" r:id="rId110"/>
    <p:sldId id="39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3552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960" userDrawn="1">
          <p15:clr>
            <a:srgbClr val="A4A3A4"/>
          </p15:clr>
        </p15:guide>
        <p15:guide id="8" pos="2688" userDrawn="1">
          <p15:clr>
            <a:srgbClr val="A4A3A4"/>
          </p15:clr>
        </p15:guide>
        <p15:guide id="9" orient="horz" pos="768" userDrawn="1">
          <p15:clr>
            <a:srgbClr val="A4A3A4"/>
          </p15:clr>
        </p15:guide>
        <p15:guide id="10" orient="horz" pos="2928" userDrawn="1">
          <p15:clr>
            <a:srgbClr val="A4A3A4"/>
          </p15:clr>
        </p15:guide>
        <p15:guide id="11" pos="667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77843"/>
  </p:normalViewPr>
  <p:slideViewPr>
    <p:cSldViewPr snapToObjects="1">
      <p:cViewPr varScale="1">
        <p:scale>
          <a:sx n="97" d="100"/>
          <a:sy n="97" d="100"/>
        </p:scale>
        <p:origin x="1472" y="192"/>
      </p:cViewPr>
      <p:guideLst>
        <p:guide orient="horz" pos="2640"/>
        <p:guide pos="1824"/>
        <p:guide pos="3552"/>
        <p:guide pos="528"/>
        <p:guide pos="864"/>
        <p:guide orient="horz" pos="4032"/>
        <p:guide pos="960"/>
        <p:guide pos="2688"/>
        <p:guide orient="horz" pos="768"/>
        <p:guide orient="horz" pos="2928"/>
        <p:guide pos="667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commentAuthors" Target="commentAuthors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44.44444444444409</c:v>
                </c:pt>
                <c:pt idx="1">
                  <c:v>11.11111111111111</c:v>
                </c:pt>
                <c:pt idx="2">
                  <c:v>44.44444444444409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44.44444444444414</c:v>
                </c:pt>
                <c:pt idx="1">
                  <c:v>11.11111111111111</c:v>
                </c:pt>
                <c:pt idx="2">
                  <c:v>44.44444444444414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44.44444444444417</c:v>
                </c:pt>
                <c:pt idx="1">
                  <c:v>11.11111111111111</c:v>
                </c:pt>
                <c:pt idx="2">
                  <c:v>44.44444444444417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44.44444444444414</c:v>
                </c:pt>
                <c:pt idx="1">
                  <c:v>11.11111111111111</c:v>
                </c:pt>
                <c:pt idx="2">
                  <c:v>44.44444444444414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46.15384615384585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44.44444444444412</c:v>
                </c:pt>
                <c:pt idx="1">
                  <c:v>11.11111111111111</c:v>
                </c:pt>
                <c:pt idx="2">
                  <c:v>44.44444444444412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Flexible Modelling</a:t>
          </a:r>
          <a:endParaRPr lang="en-US" dirty="0">
            <a:solidFill>
              <a:srgbClr val="FFFF00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Powerful Tool for KDD</a:t>
          </a:r>
          <a:endParaRPr lang="en-US" dirty="0">
            <a:solidFill>
              <a:srgbClr val="FFFF00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Efficient Optimization</a:t>
          </a:r>
          <a:endParaRPr lang="en-US" dirty="0">
            <a:solidFill>
              <a:srgbClr val="FFFF00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038E3-2D74-6D4C-AAE8-063A42A65EA6}" type="presOf" srcId="{2FC406B3-C344-0A40-924F-3032A0A44408}" destId="{C7584FAD-4579-ED49-92A2-2CFD22956AE6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F019E15D-9039-874B-A1B8-55C0EC40CA20}" type="presOf" srcId="{DF957489-70FE-314D-A94A-18087AAE1118}" destId="{880E8C2F-0B82-2342-B78B-CC817F669EC8}" srcOrd="0" destOrd="0" presId="urn:microsoft.com/office/officeart/2005/8/layout/vList3"/>
    <dgm:cxn modelId="{0F6A66B4-A59C-964E-AE30-7CFF68BA2CFE}" type="presOf" srcId="{58BE08F8-E3D0-6D45-BEF8-6A02F85D6DC8}" destId="{B60224F5-1A77-9C4F-85E7-DD5F0854C57A}" srcOrd="0" destOrd="0" presId="urn:microsoft.com/office/officeart/2005/8/layout/vList3"/>
    <dgm:cxn modelId="{FA3963BC-150E-6347-90C7-67D8540E5301}" type="presOf" srcId="{41C42144-600E-7A4A-A576-18F5CA08C1CF}" destId="{702BA58D-DAD0-6D45-8D71-FB82156EA712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E3916C2D-AD36-9740-91DE-D7386FC7DDAE}" type="presParOf" srcId="{B60224F5-1A77-9C4F-85E7-DD5F0854C57A}" destId="{CD40EB6B-5AB3-0C4E-B8CC-BC28C5738C08}" srcOrd="0" destOrd="0" presId="urn:microsoft.com/office/officeart/2005/8/layout/vList3"/>
    <dgm:cxn modelId="{39D87F22-C9DF-424C-913D-6D3F2373499B}" type="presParOf" srcId="{CD40EB6B-5AB3-0C4E-B8CC-BC28C5738C08}" destId="{F9E021EA-9693-D343-88A5-1D6D15E52345}" srcOrd="0" destOrd="0" presId="urn:microsoft.com/office/officeart/2005/8/layout/vList3"/>
    <dgm:cxn modelId="{E50F583E-C1CC-0E48-A93D-6A7878D10C2B}" type="presParOf" srcId="{CD40EB6B-5AB3-0C4E-B8CC-BC28C5738C08}" destId="{702BA58D-DAD0-6D45-8D71-FB82156EA712}" srcOrd="1" destOrd="0" presId="urn:microsoft.com/office/officeart/2005/8/layout/vList3"/>
    <dgm:cxn modelId="{640AA794-AB70-5349-9713-98E50EFF51B5}" type="presParOf" srcId="{B60224F5-1A77-9C4F-85E7-DD5F0854C57A}" destId="{1CAA0358-8FF5-2B4F-8B5C-C38106AA7730}" srcOrd="1" destOrd="0" presId="urn:microsoft.com/office/officeart/2005/8/layout/vList3"/>
    <dgm:cxn modelId="{462E1684-787F-5A4E-92F0-158039B27551}" type="presParOf" srcId="{B60224F5-1A77-9C4F-85E7-DD5F0854C57A}" destId="{529F5859-D08C-0A4C-B526-0CAFD6939F39}" srcOrd="2" destOrd="0" presId="urn:microsoft.com/office/officeart/2005/8/layout/vList3"/>
    <dgm:cxn modelId="{24E10AA8-7629-1043-8A00-9C829ED33D4B}" type="presParOf" srcId="{529F5859-D08C-0A4C-B526-0CAFD6939F39}" destId="{7830E3F8-A682-B24C-B386-133EA21B8E47}" srcOrd="0" destOrd="0" presId="urn:microsoft.com/office/officeart/2005/8/layout/vList3"/>
    <dgm:cxn modelId="{AAFD59E3-2833-3C4B-BE18-2B2B770DDAA3}" type="presParOf" srcId="{529F5859-D08C-0A4C-B526-0CAFD6939F39}" destId="{C7584FAD-4579-ED49-92A2-2CFD22956AE6}" srcOrd="1" destOrd="0" presId="urn:microsoft.com/office/officeart/2005/8/layout/vList3"/>
    <dgm:cxn modelId="{DA262D61-743F-8E4C-8F49-A65AF20AEE9E}" type="presParOf" srcId="{B60224F5-1A77-9C4F-85E7-DD5F0854C57A}" destId="{EB9EC873-7462-B247-BCB0-313E70FC40B3}" srcOrd="3" destOrd="0" presId="urn:microsoft.com/office/officeart/2005/8/layout/vList3"/>
    <dgm:cxn modelId="{23048589-EE88-3C46-8048-CAA6938D3D08}" type="presParOf" srcId="{B60224F5-1A77-9C4F-85E7-DD5F0854C57A}" destId="{55390C95-D68F-C647-86DB-FF961813B835}" srcOrd="4" destOrd="0" presId="urn:microsoft.com/office/officeart/2005/8/layout/vList3"/>
    <dgm:cxn modelId="{CD50BA4E-C45D-7941-AEFD-492427E0DE1E}" type="presParOf" srcId="{55390C95-D68F-C647-86DB-FF961813B835}" destId="{0E3DD59B-770B-1A48-8202-A58AACB441C4}" srcOrd="0" destOrd="0" presId="urn:microsoft.com/office/officeart/2005/8/layout/vList3"/>
    <dgm:cxn modelId="{308FA6C4-86B2-9647-A7DA-40B553008598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b="1" i="1" u="sng" dirty="0">
            <a:solidFill>
              <a:srgbClr val="C00000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b="1" i="1" u="sng" dirty="0" err="1" smtClean="0">
              <a:solidFill>
                <a:srgbClr val="C00000"/>
              </a:solidFill>
            </a:rPr>
            <a:t>Thurstonian</a:t>
          </a:r>
          <a:r>
            <a:rPr lang="en-US" b="1" i="1" u="sng" dirty="0" smtClean="0">
              <a:solidFill>
                <a:srgbClr val="C00000"/>
              </a:solidFill>
            </a:rPr>
            <a:t> Pairwise Preference</a:t>
          </a:r>
          <a:endParaRPr lang="en-US" b="1" i="1" u="sng" dirty="0">
            <a:solidFill>
              <a:srgbClr val="C0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tx1"/>
              </a:solidFill>
            </a:rPr>
            <a:t>Problem </a:t>
          </a:r>
          <a:endParaRPr lang="en-US" sz="2000" dirty="0">
            <a:solidFill>
              <a:schemeClr val="tx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</a:rPr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>
              <a:solidFill>
                <a:schemeClr val="tx1"/>
              </a:solidFill>
            </a:rPr>
            <a:t>Tasks </a:t>
          </a:r>
          <a:endParaRPr lang="en-US" sz="2200" dirty="0">
            <a:solidFill>
              <a:schemeClr val="tx1"/>
            </a:solidFill>
          </a:endParaRPr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Dual Clustering Maximum Entropy</a:t>
          </a:r>
          <a:endParaRPr lang="en-US" b="1" i="1" u="sng" dirty="0">
            <a:solidFill>
              <a:srgbClr val="C00000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PLANS: Phrasal Latent Allocation with Negative Sampling</a:t>
          </a:r>
          <a:endParaRPr lang="en-US" b="1" i="1" u="sng" dirty="0">
            <a:solidFill>
              <a:srgbClr val="C00000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Flexible Modelling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Powerful Tool for KDD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Efficient Optimization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err="1" smtClean="0">
              <a:solidFill>
                <a:srgbClr val="C00000"/>
              </a:solidFill>
            </a:rPr>
            <a:t>Thurstonian</a:t>
          </a:r>
          <a:r>
            <a:rPr lang="en-US" sz="3300" b="1" i="1" u="sng" kern="1200" dirty="0" smtClean="0">
              <a:solidFill>
                <a:srgbClr val="C00000"/>
              </a:solidFill>
            </a:rPr>
            <a:t> Pairwise Preference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tx1"/>
              </a:solidFill>
            </a:rPr>
            <a:t>Problem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>
              <a:solidFill>
                <a:schemeClr val="tx1"/>
              </a:solidFill>
            </a:rPr>
            <a:t>Tasks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Dual Clustering Maximum Entropy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PLANS: Phrasal Latent Allocation with Negative Sampling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1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4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7 percent of sentiment</a:t>
            </a:r>
            <a:r>
              <a:rPr lang="en-US" baseline="0" dirty="0" smtClean="0"/>
              <a:t> analysis papers cite Pang Bo's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</a:t>
            </a:r>
            <a:r>
              <a:rPr lang="en-US" baseline="0" dirty="0" smtClean="0"/>
              <a:t>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5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expectation</a:t>
            </a:r>
            <a:r>
              <a:rPr lang="en-US" baseline="0" dirty="0" smtClean="0"/>
              <a:t> time can be regarded as the peaked time when the topic was most researched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10 most</a:t>
            </a:r>
            <a:r>
              <a:rPr lang="en-US" baseline="0" dirty="0" smtClean="0"/>
              <a:t> dominant topics in AAN, such as dependency parsing, sentiment analysis, WSD. Especially, we find </a:t>
            </a:r>
          </a:p>
          <a:p>
            <a:r>
              <a:rPr lang="en-US" baseline="0" dirty="0" smtClean="0"/>
              <a:t>Machine translation a big research theme composed of multiple research topics such 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99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8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84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4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5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8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chart" Target="../charts/chart18.xml"/><Relationship Id="rId5" Type="http://schemas.openxmlformats.org/officeDocument/2006/relationships/chart" Target="../charts/chart19.xml"/><Relationship Id="rId6" Type="http://schemas.openxmlformats.org/officeDocument/2006/relationships/chart" Target="../charts/chart20.xml"/><Relationship Id="rId7" Type="http://schemas.openxmlformats.org/officeDocument/2006/relationships/chart" Target="../charts/chart21.xml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63.png"/><Relationship Id="rId5" Type="http://schemas.openxmlformats.org/officeDocument/2006/relationships/image" Target="../media/image135.emf"/><Relationship Id="rId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135.emf"/><Relationship Id="rId5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4.xml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tiff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chart" Target="../charts/chart13.xml"/><Relationship Id="rId10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115.png"/><Relationship Id="rId8" Type="http://schemas.openxmlformats.org/officeDocument/2006/relationships/chart" Target="../charts/chart17.xml"/><Relationship Id="rId9" Type="http://schemas.openxmlformats.org/officeDocument/2006/relationships/image" Target="../media/image118.png"/><Relationship Id="rId1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7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5.emf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5.tiff"/><Relationship Id="rId5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tif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9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9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3.png"/><Relationship Id="rId8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4.gif"/><Relationship Id="rId7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Joy Ying Zhang, CMU &amp; Facebook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9996" y="4971958"/>
            <a:ext cx="254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Approximating MLE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Efficient Optimization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63338604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022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Graphic spid="23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SkipGram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SkipGram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for E-step in EM</a:t>
            </a:r>
          </a:p>
        </p:txBody>
      </p:sp>
      <p:sp>
        <p:nvSpPr>
          <p:cNvPr id="27" name="Oval 26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14441" y="638228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Cooling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5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084999"/>
            <a:ext cx="1574799" cy="1468201"/>
            <a:chOff x="3937000" y="5084999"/>
            <a:chExt cx="1574799" cy="1468201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387584725"/>
                </p:ext>
              </p:extLst>
            </p:nvPr>
          </p:nvGraphicFramePr>
          <p:xfrm>
            <a:off x="3937000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260169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T=0.5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3024" y="5082119"/>
            <a:ext cx="1574799" cy="1468201"/>
            <a:chOff x="6680198" y="5084999"/>
            <a:chExt cx="1574799" cy="1468201"/>
          </a:xfrm>
        </p:grpSpPr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152427089"/>
                </p:ext>
              </p:extLst>
            </p:nvPr>
          </p:nvGraphicFramePr>
          <p:xfrm>
            <a:off x="6680198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/>
            <p:cNvSpPr txBox="1"/>
            <p:nvPr/>
          </p:nvSpPr>
          <p:spPr>
            <a:xfrm>
              <a:off x="7003367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T=0.2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9401" y="5082119"/>
            <a:ext cx="1574799" cy="1468201"/>
            <a:chOff x="9423396" y="5082119"/>
            <a:chExt cx="1574799" cy="1468201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563705103"/>
                </p:ext>
              </p:extLst>
            </p:nvPr>
          </p:nvGraphicFramePr>
          <p:xfrm>
            <a:off x="9423396" y="508211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9746565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T=0.1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30" y="4245414"/>
            <a:ext cx="3398536" cy="10911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973" y="6448001"/>
            <a:ext cx="5079627" cy="28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18816" y="4191000"/>
            <a:ext cx="2520784" cy="919401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C00000"/>
                </a:solidFill>
              </a:rPr>
              <a:t>Cooling Schedule: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T(</a:t>
            </a:r>
            <a:r>
              <a:rPr lang="en-US" sz="2400" b="1" i="1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sz="2400" b="1" i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 </a:t>
            </a:r>
            <a:r>
              <a:rPr lang="en-US" sz="2400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0.99</a:t>
            </a:r>
            <a:r>
              <a:rPr lang="en-US" sz="2400" b="1" i="1" baseline="3000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091508" y="5271587"/>
            <a:ext cx="3405408" cy="1612395"/>
            <a:chOff x="7091508" y="5271587"/>
            <a:chExt cx="3405408" cy="16123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571" y="5271587"/>
              <a:ext cx="2377829" cy="16123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91508" y="5373751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temp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61192" y="6492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iter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1" grpId="0"/>
      <p:bldP spid="26" grpId="0"/>
      <p:bldGraphic spid="18" grpId="0">
        <p:bldAsOne/>
      </p:bldGraphic>
      <p:bldP spid="20" grpId="0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the feature representation method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measurement: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417508"/>
            <a:ext cx="1602292" cy="1602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4" y="1007777"/>
            <a:ext cx="1495604" cy="17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 Process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 aging, sorting and pruning the phrases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</a:t>
            </a:r>
            <a:r>
              <a:rPr lang="en-US" i="1" u="sng" dirty="0">
                <a:solidFill>
                  <a:srgbClr val="C00000"/>
                </a:solidFill>
              </a:rPr>
              <a:t>S</a:t>
            </a:r>
            <a:r>
              <a:rPr lang="en-US" i="1" u="sng" dirty="0" smtClean="0">
                <a:solidFill>
                  <a:srgbClr val="C00000"/>
                </a:solidFill>
              </a:rPr>
              <a:t>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61084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5029200" y="1605842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19462" y="3652312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PLVM Models </a:t>
            </a:r>
            <a:r>
              <a:rPr lang="en-US" b="1" i="1" dirty="0">
                <a:solidFill>
                  <a:srgbClr val="F82A71"/>
                </a:solidFill>
              </a:rPr>
              <a:t>K</a:t>
            </a:r>
            <a:r>
              <a:rPr lang="en-US" b="1" i="1" dirty="0" smtClean="0">
                <a:solidFill>
                  <a:srgbClr val="F82A71"/>
                </a:solidFill>
              </a:rPr>
              <a:t>nowledge</a:t>
            </a:r>
            <a:r>
              <a:rPr lang="en-US" dirty="0" smtClean="0"/>
              <a:t> as </a:t>
            </a:r>
            <a:r>
              <a:rPr lang="en-US" dirty="0"/>
              <a:t>L</a:t>
            </a:r>
            <a:r>
              <a:rPr lang="en-US" dirty="0" smtClean="0"/>
              <a:t>atent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</a:t>
            </a:r>
            <a:r>
              <a:rPr lang="en-US" dirty="0"/>
              <a:t>L</a:t>
            </a:r>
            <a:r>
              <a:rPr lang="en-US" dirty="0" smtClean="0"/>
              <a:t>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 by Model Reduction or Sampling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trades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Timeline: Submission and Defense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026588"/>
              </p:ext>
            </p:extLst>
          </p:nvPr>
        </p:nvGraphicFramePr>
        <p:xfrm>
          <a:off x="838200" y="1825625"/>
          <a:ext cx="10515600" cy="451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162800"/>
                <a:gridCol w="33528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Agenda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Time</a:t>
                      </a:r>
                      <a:endParaRPr lang="en-US" b="1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u="sng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PLANS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implementation (50% done)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PLANS, Baselines, Data processing</a:t>
                      </a:r>
                      <a:endParaRPr lang="en-US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Now    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Nov. 17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u="sng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PLANS</a:t>
                      </a: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 experiments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Training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on Wiki, </a:t>
                      </a:r>
                      <a:r>
                        <a:rPr lang="en-US" b="0" i="1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Gigawords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; Phrase Accuracy; Sentiment Classification</a:t>
                      </a:r>
                      <a:endParaRPr lang="en-US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Nov.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Dec. 17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Thesis and Paper writing (50%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done)</a:t>
                      </a:r>
                      <a:endParaRPr lang="en-US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r"/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Writing the Full Paper and Final Chapter of</a:t>
                      </a:r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the Thesis</a:t>
                      </a:r>
                      <a:endParaRPr lang="en-US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Dec.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Jan. 17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Defense Rehearsal (50% done)</a:t>
                      </a:r>
                    </a:p>
                    <a:p>
                      <a:pPr algn="r"/>
                      <a:r>
                        <a:rPr lang="en-US" b="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Preparing the Slides and Defense Presentation</a:t>
                      </a:r>
                      <a:endParaRPr lang="en-US" b="0" i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17 </a:t>
                      </a:r>
                      <a:r>
                        <a:rPr lang="mr-IN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–</a:t>
                      </a:r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Jan. 23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(Planned) Defense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Date</a:t>
                      </a:r>
                    </a:p>
                    <a:p>
                      <a:pPr algn="r"/>
                      <a:r>
                        <a:rPr lang="en-US" b="0" i="1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Urbana, 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23 (Monday)</a:t>
                      </a:r>
                    </a:p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(Or any</a:t>
                      </a:r>
                      <a:r>
                        <a:rPr lang="en-US" b="0" i="1" baseline="0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 day between </a:t>
                      </a:r>
                    </a:p>
                    <a:p>
                      <a:pPr algn="ctr"/>
                      <a:r>
                        <a:rPr lang="en-US" b="0" i="1" baseline="0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Jan. 23 to Jan. 30)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Submission to ACL </a:t>
                      </a:r>
                    </a:p>
                    <a:p>
                      <a:pPr algn="r"/>
                      <a:r>
                        <a:rPr lang="en-US" b="0" i="1" u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Revising the draft based on feedback</a:t>
                      </a:r>
                      <a:r>
                        <a:rPr lang="en-US" b="0" i="1" u="none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of the </a:t>
                      </a:r>
                      <a:r>
                        <a:rPr lang="en-US" b="0" i="1" u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committee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Feb. 6</a:t>
                      </a:r>
                      <a:endParaRPr lang="en-US" b="0" i="1" dirty="0"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365125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01087124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847114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070355" y="3193912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012978" y="2560140"/>
            <a:ext cx="688594" cy="578950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0" y="3347144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679069" y="5693857"/>
            <a:ext cx="20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F82A71"/>
                </a:solidFill>
              </a:rPr>
              <a:t>Same as LDA</a:t>
            </a:r>
            <a:endParaRPr lang="en-US" sz="2800" b="1" i="1" u="sng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2651" y="6176963"/>
            <a:ext cx="5046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  <a:r>
              <a:rPr lang="en-US" dirty="0" smtClean="0"/>
              <a:t> 8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 </a:t>
            </a:r>
            <a:r>
              <a:rPr lang="en-US" dirty="0" smtClean="0"/>
              <a:t>94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86000" y="3962400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86000" y="4150673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86000" y="4537927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86000" y="4925181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</a:t>
            </a:r>
            <a:r>
              <a:rPr lang="en-US" dirty="0" smtClean="0"/>
              <a:t>PubMed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90572" y="3931912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0" y="3352800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43200"/>
            <a:ext cx="3810000" cy="118198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the graph </a:t>
            </a:r>
            <a:r>
              <a:rPr lang="en-US" sz="2400" dirty="0" smtClean="0"/>
              <a:t>of dependencies between topics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43000" y="1946223"/>
            <a:ext cx="7466095" cy="3043354"/>
            <a:chOff x="2209800" y="1946223"/>
            <a:chExt cx="7466095" cy="30433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667000"/>
              <a:ext cx="5116927" cy="232257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372602" y="4022661"/>
              <a:ext cx="5827795" cy="879675"/>
              <a:chOff x="5334000" y="4876008"/>
              <a:chExt cx="5827795" cy="879675"/>
            </a:xfrm>
          </p:grpSpPr>
          <p:sp>
            <p:nvSpPr>
              <p:cNvPr id="9" name="Line Callout 2 8"/>
              <p:cNvSpPr/>
              <p:nvPr/>
            </p:nvSpPr>
            <p:spPr>
              <a:xfrm>
                <a:off x="7696200" y="5177394"/>
                <a:ext cx="3465595" cy="578289"/>
              </a:xfrm>
              <a:prstGeom prst="borderCallout2">
                <a:avLst>
                  <a:gd name="adj1" fmla="val 48999"/>
                  <a:gd name="adj2" fmla="val -73"/>
                  <a:gd name="adj3" fmla="val 48999"/>
                  <a:gd name="adj4" fmla="val -18732"/>
                  <a:gd name="adj5" fmla="val -49592"/>
                  <a:gd name="adj6" fmla="val -38889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Importance of paper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i="1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dirty="0" smtClean="0"/>
                  <a:t>in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(1)</a:t>
                </a:r>
                <a:endParaRPr lang="en-US" dirty="0">
                  <a:solidFill>
                    <a:srgbClr val="F82A71"/>
                  </a:solidFill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5334000" y="4876008"/>
                <a:ext cx="1676400" cy="793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486400" y="1946223"/>
              <a:ext cx="4189495" cy="1605466"/>
              <a:chOff x="7810500" y="2814134"/>
              <a:chExt cx="4189495" cy="1605466"/>
            </a:xfrm>
          </p:grpSpPr>
          <p:sp>
            <p:nvSpPr>
              <p:cNvPr id="10" name="Line Callout 2 9"/>
              <p:cNvSpPr/>
              <p:nvPr/>
            </p:nvSpPr>
            <p:spPr>
              <a:xfrm>
                <a:off x="8534400" y="2814134"/>
                <a:ext cx="3465595" cy="578289"/>
              </a:xfrm>
              <a:prstGeom prst="borderCallout2">
                <a:avLst>
                  <a:gd name="adj1" fmla="val 99873"/>
                  <a:gd name="adj2" fmla="val 50174"/>
                  <a:gd name="adj3" fmla="val 190621"/>
                  <a:gd name="adj4" fmla="val 35414"/>
                  <a:gd name="adj5" fmla="val 274901"/>
                  <a:gd name="adj6" fmla="val 4246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dk1"/>
                    </a:solidFill>
                  </a:rPr>
                  <a:t>Chance of paper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dirty="0">
                    <a:solidFill>
                      <a:schemeClr val="dk1"/>
                    </a:solidFill>
                  </a:rPr>
                  <a:t> citing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(2)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7810500" y="4409688"/>
                <a:ext cx="1752600" cy="9912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Oval 2"/>
          <p:cNvSpPr/>
          <p:nvPr/>
        </p:nvSpPr>
        <p:spPr>
          <a:xfrm>
            <a:off x="8044863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13430" y="2703899"/>
            <a:ext cx="854369" cy="5727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10624137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51842" y="3256504"/>
            <a:ext cx="62577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8401608" y="3487309"/>
            <a:ext cx="798789" cy="440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24" name="Curved Connector 23"/>
          <p:cNvCxnSpPr>
            <a:stCxn id="16" idx="6"/>
          </p:cNvCxnSpPr>
          <p:nvPr/>
        </p:nvCxnSpPr>
        <p:spPr>
          <a:xfrm>
            <a:off x="9067799" y="2990250"/>
            <a:ext cx="2286001" cy="286350"/>
          </a:xfrm>
          <a:prstGeom prst="curvedConnector3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18658" y="38946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(1</a:t>
            </a:r>
            <a:r>
              <a:rPr lang="en-US" i="1" baseline="3000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>
              <a:solidFill>
                <a:srgbClr val="F82A7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73533" y="38946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dirty="0">
              <a:solidFill>
                <a:srgbClr val="F82A71"/>
              </a:solidFill>
            </a:endParaRPr>
          </a:p>
        </p:txBody>
      </p:sp>
      <p:cxnSp>
        <p:nvCxnSpPr>
          <p:cNvPr id="27" name="Curved Connector 26"/>
          <p:cNvCxnSpPr>
            <a:stCxn id="22" idx="6"/>
          </p:cNvCxnSpPr>
          <p:nvPr/>
        </p:nvCxnSpPr>
        <p:spPr>
          <a:xfrm>
            <a:off x="9200397" y="3707643"/>
            <a:ext cx="1955321" cy="13955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1" idx="6"/>
          </p:cNvCxnSpPr>
          <p:nvPr/>
        </p:nvCxnSpPr>
        <p:spPr>
          <a:xfrm>
            <a:off x="8677612" y="3408904"/>
            <a:ext cx="3025954" cy="20102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51173" y="449334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Topic Dependency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b="1" smtClean="0"/>
              <a:t>10/17/16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EA2EC2-5615-DB43-9C31-AAE39F87398B}" type="slidenum">
              <a:rPr lang="en-US" b="1" smtClean="0"/>
              <a:t>20</a:t>
            </a:fld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AAN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2838" y="6053621"/>
            <a:ext cx="2539761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b="1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211212" cy="945329"/>
            <a:chOff x="6913987" y="1732557"/>
            <a:chExt cx="4211212" cy="945329"/>
          </a:xfrm>
          <a:noFill/>
        </p:grpSpPr>
        <p:sp>
          <p:nvSpPr>
            <p:cNvPr id="11" name="Rounded Rectangle 10"/>
            <p:cNvSpPr/>
            <p:nvPr/>
          </p:nvSpPr>
          <p:spPr>
            <a:xfrm>
              <a:off x="7702110" y="1732557"/>
              <a:ext cx="3423089" cy="446162"/>
            </a:xfrm>
            <a:prstGeom prst="roundRect">
              <a:avLst/>
            </a:prstGeom>
            <a:grpFill/>
            <a:effectLst>
              <a:outerShdw blurRad="57150" dist="19050" dir="5400000" algn="ctr" rotWithShape="0">
                <a:schemeClr val="bg1">
                  <a:alpha val="63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82A71"/>
                  </a:solidFill>
                </a:rPr>
                <a:t>Word Sense Disambiguation, 91’</a:t>
              </a: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67601" y="2842692"/>
            <a:ext cx="4725648" cy="554105"/>
            <a:chOff x="7054131" y="1732557"/>
            <a:chExt cx="4198200" cy="555458"/>
          </a:xfrm>
          <a:noFill/>
        </p:grpSpPr>
        <p:sp>
          <p:nvSpPr>
            <p:cNvPr id="22" name="Rounded Rectangle 21"/>
            <p:cNvSpPr/>
            <p:nvPr/>
          </p:nvSpPr>
          <p:spPr>
            <a:xfrm>
              <a:off x="7702110" y="1732557"/>
              <a:ext cx="355022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 w="0"/>
                  <a:solidFill>
                    <a:srgbClr val="F82A71"/>
                  </a:solidFill>
                </a:rPr>
                <a:t>Prepositional Phrase Attachment, 94’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7054131" y="1971053"/>
              <a:ext cx="647986" cy="31696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  <a:noFill/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rgbClr val="F82A71"/>
                  </a:solidFill>
                </a:rPr>
                <a:t>S</a:t>
              </a:r>
              <a:r>
                <a:rPr lang="en-US" b="1" dirty="0" smtClean="0">
                  <a:ln w="0"/>
                  <a:solidFill>
                    <a:srgbClr val="F82A71"/>
                  </a:solidFill>
                </a:rPr>
                <a:t>tatistical Parsing, 99’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4" y="4273915"/>
            <a:ext cx="4033933" cy="684241"/>
            <a:chOff x="6208044" y="1441587"/>
            <a:chExt cx="5249872" cy="737132"/>
          </a:xfrm>
          <a:noFill/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Discriminative Parsing, 03’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  <a:noFill/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Dependency Parsing, 05’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ounded Rectangle 41"/>
          <p:cNvSpPr/>
          <p:nvPr/>
        </p:nvSpPr>
        <p:spPr>
          <a:xfrm>
            <a:off x="152401" y="2869655"/>
            <a:ext cx="3173407" cy="425206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Statistical Machine Translation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7843" y="1377845"/>
            <a:ext cx="4445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Statistical Machine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Citations as a Mixture of </a:t>
            </a:r>
            <a:r>
              <a:rPr lang="en-US" b="1" dirty="0" smtClean="0">
                <a:solidFill>
                  <a:srgbClr val="F82A71"/>
                </a:solidFill>
              </a:rPr>
              <a:t>Latent </a:t>
            </a:r>
            <a:r>
              <a:rPr lang="en-US" dirty="0" smtClean="0"/>
              <a:t>Topics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</a:t>
            </a:r>
            <a:r>
              <a:rPr lang="en-US" dirty="0"/>
              <a:t>E</a:t>
            </a:r>
            <a:r>
              <a:rPr lang="en-US" dirty="0" smtClean="0"/>
              <a:t>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>
                <a:solidFill>
                  <a:srgbClr val="C00000"/>
                </a:solidFill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</a:rPr>
              <a:t>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38200" y="1602698"/>
            <a:ext cx="3718961" cy="697963"/>
            <a:chOff x="2202547" y="4557289"/>
            <a:chExt cx="3718961" cy="697963"/>
          </a:xfrm>
        </p:grpSpPr>
        <p:grpSp>
          <p:nvGrpSpPr>
            <p:cNvPr id="19" name="Group 18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29" name="Pentagon 28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oup 31"/>
          <p:cNvGrpSpPr/>
          <p:nvPr/>
        </p:nvGrpSpPr>
        <p:grpSpPr>
          <a:xfrm>
            <a:off x="838200" y="2930875"/>
            <a:ext cx="3718961" cy="697963"/>
            <a:chOff x="2202547" y="5463600"/>
            <a:chExt cx="3718961" cy="697963"/>
          </a:xfrm>
        </p:grpSpPr>
        <p:grpSp>
          <p:nvGrpSpPr>
            <p:cNvPr id="21" name="Group 20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27" name="Pentagon 2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359655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11" y="3091555"/>
            <a:ext cx="1511591" cy="112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038600"/>
            <a:ext cx="809145" cy="8091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61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Convert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46356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00B050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00B050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Query Difficulty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D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omain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00B0F0"/>
                </a:solidFill>
                <a:latin typeface=""/>
              </a:rPr>
              <a:t>Worker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E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xpertise</a:t>
            </a: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ruthfulness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770694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tx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kern="1200" dirty="0" smtClean="0">
                <a:solidFill>
                  <a:srgbClr val="00B0F0"/>
                </a:solidFill>
              </a:rPr>
              <a:t>Experts</a:t>
            </a:r>
            <a:endParaRPr lang="en-US" sz="2800" b="1" kern="1200" dirty="0">
              <a:solidFill>
                <a:srgbClr val="00B0F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324749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232723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00B0F0"/>
                </a:solidFill>
              </a:rPr>
              <a:t>Crowd</a:t>
            </a:r>
            <a:r>
              <a:rPr lang="en-US" sz="2800" b="1" kern="1200" dirty="0" smtClean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Workers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00B050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Incompleteness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B0F0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562600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145839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401279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7" y="3886200"/>
            <a:ext cx="556727" cy="556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07434" y="47392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TPP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B050"/>
                </a:solidFill>
                <a:latin typeface=""/>
              </a:rPr>
              <a:t>TRM is a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as judgements following</a:t>
            </a:r>
            <a:r>
              <a:rPr lang="en-US" dirty="0" smtClean="0">
                <a:solidFill>
                  <a:srgbClr val="92D050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0" y="2926080"/>
            <a:ext cx="45719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5288" y="3017520"/>
            <a:ext cx="76200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287000" y="2858837"/>
            <a:ext cx="83289" cy="2868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522219" y="1723837"/>
            <a:ext cx="3137895" cy="1440633"/>
            <a:chOff x="5074920" y="1829391"/>
            <a:chExt cx="3137895" cy="144063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67517" y="3270024"/>
              <a:ext cx="84529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Callout 2 (Border and Accent Bar) 25"/>
            <p:cNvSpPr/>
            <p:nvPr/>
          </p:nvSpPr>
          <p:spPr>
            <a:xfrm flipH="1">
              <a:off x="5074920" y="1829391"/>
              <a:ext cx="1478280" cy="609009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4917"/>
                <a:gd name="adj5" fmla="val 234450"/>
                <a:gd name="adj6" fmla="val -850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Query 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Difficult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7968" y="1462213"/>
            <a:ext cx="2871848" cy="2576387"/>
            <a:chOff x="5401998" y="1914148"/>
            <a:chExt cx="2871848" cy="257638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401998" y="4490535"/>
              <a:ext cx="381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ine Callout 2 (Border and Accent Bar) 38"/>
            <p:cNvSpPr/>
            <p:nvPr/>
          </p:nvSpPr>
          <p:spPr>
            <a:xfrm>
              <a:off x="7029630" y="1914148"/>
              <a:ext cx="1244216" cy="609009"/>
            </a:xfrm>
            <a:prstGeom prst="accentBorderCallout2">
              <a:avLst>
                <a:gd name="adj1" fmla="val 17577"/>
                <a:gd name="adj2" fmla="val -2592"/>
                <a:gd name="adj3" fmla="val 18750"/>
                <a:gd name="adj4" fmla="val -16667"/>
                <a:gd name="adj5" fmla="val 421036"/>
                <a:gd name="adj6" fmla="val -116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Worker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Expertise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3" grpId="0" animBg="1"/>
      <p:bldP spid="34" grpId="0"/>
      <p:bldP spid="35" grpId="0"/>
      <p:bldP spid="39" grpId="0"/>
      <p:bldP spid="48" grpId="0"/>
      <p:bldP spid="50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246338" y="4160436"/>
            <a:ext cx="4865408" cy="1402164"/>
            <a:chOff x="6246338" y="1815116"/>
            <a:chExt cx="4865408" cy="14021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715" y="2077405"/>
              <a:ext cx="4577031" cy="4317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715" y="2875223"/>
              <a:ext cx="1600200" cy="3420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48400" y="1815116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noisy score: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46338" y="2586736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difference: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66921" y="2200167"/>
            <a:ext cx="5354931" cy="1702166"/>
            <a:chOff x="6366921" y="3408184"/>
            <a:chExt cx="5354931" cy="170216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384830" y="3961964"/>
              <a:ext cx="4876800" cy="21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10600" y="3886200"/>
              <a:ext cx="0" cy="757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59757" y="39619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0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8474" y="340818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spammer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43488" y="3961964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66921" y="4012121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malicious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charset="0"/>
                            <a:ea typeface="Latin Modern Roman 10" charset="0"/>
                            <a:cs typeface="Latin Modern Roman 10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7177587" y="4648685"/>
              <a:ext cx="4312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How to characterize a worker?</a:t>
              </a:r>
              <a:endParaRPr lang="en-US" sz="2400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88792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54736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966902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979" y="3962400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94123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956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057" y="4308038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37109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</p:cNvCxnSpPr>
          <p:nvPr/>
        </p:nvCxnSpPr>
        <p:spPr>
          <a:xfrm>
            <a:off x="6850580" y="4141214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943600" y="3027699"/>
            <a:ext cx="1447800" cy="2124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83626" y="561954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43394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613" y="5198956"/>
            <a:ext cx="2217075" cy="1611353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358384" y="5334000"/>
            <a:ext cx="304800" cy="2855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57800" y="6039056"/>
            <a:ext cx="207264" cy="205236"/>
          </a:xfrm>
          <a:prstGeom prst="ellipse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563595" y="6535750"/>
            <a:ext cx="770405" cy="322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401795" y="6528760"/>
            <a:ext cx="770405" cy="192715"/>
          </a:xfrm>
          <a:prstGeom prst="roundRect">
            <a:avLst/>
          </a:prstGeom>
          <a:noFill/>
          <a:ln w="381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  <p:bldP spid="32" grpId="0" animBg="1"/>
      <p:bldP spid="33" grpId="0" animBg="1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472" y="3377497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825" y="4437974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43600" y="2393502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</a:p>
          <a:p>
            <a:pPr algn="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0800" y="3500031"/>
            <a:ext cx="123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7416" y="29776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98099" y="406018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2175" y="255853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60237" y="2963871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loser +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23327" y="3896018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winer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-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357154" y="2140439"/>
            <a:ext cx="3200575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7153" y="3494283"/>
            <a:ext cx="4306446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1136" y="4838669"/>
            <a:ext cx="4306446" cy="7823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Rank Aggregation Baselines: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55443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838200" y="3491448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38200" y="5241938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4968720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09618" cy="3473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59" grpId="0"/>
      <p:bldP spid="70" grpId="0"/>
      <p:bldP spid="83" grpId="1"/>
      <p:bldP spid="9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from this normal shape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??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69" y="3457478"/>
            <a:ext cx="1354047" cy="1043616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526270854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07431" y="4552580"/>
            <a:ext cx="3490771" cy="1838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944696" y="3701283"/>
            <a:ext cx="4322378" cy="26900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800" i="1" u="sng" dirty="0" smtClean="0">
                <a:solidFill>
                  <a:srgbClr val="00B050"/>
                </a:solidFill>
              </a:rPr>
              <a:t>:</a:t>
            </a:r>
            <a:r>
              <a:rPr lang="en-US" sz="2000" dirty="0">
                <a:solidFill>
                  <a:srgbClr val="00B050"/>
                </a:solidFill>
              </a:rPr>
              <a:t>	</a:t>
            </a:r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</a:rPr>
              <a:t>A Time Complexity </a:t>
            </a:r>
          </a:p>
          <a:p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</a:t>
            </a:r>
            <a:r>
              <a:rPr lang="en-US" sz="24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(#class)</a:t>
            </a:r>
            <a:endParaRPr lang="en-US" sz="24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8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 </a:t>
            </a:r>
            <a:r>
              <a:rPr lang="en-US" sz="2400" dirty="0" smtClean="0">
                <a:solidFill>
                  <a:srgbClr val="00B0F0"/>
                </a:solidFill>
              </a:rPr>
              <a:t>Dual Distributions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3876" y="1839658"/>
            <a:ext cx="4808638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Which </a:t>
            </a:r>
            <a:r>
              <a:rPr lang="en-US" sz="2400" b="1" dirty="0" smtClean="0">
                <a:solidFill>
                  <a:srgbClr val="00B050"/>
                </a:solidFill>
              </a:rPr>
              <a:t>distribution</a:t>
            </a:r>
            <a:r>
              <a:rPr lang="en-US" sz="2400" b="1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00B050"/>
                </a:solidFill>
              </a:rPr>
              <a:t>is </a:t>
            </a:r>
            <a:r>
              <a:rPr lang="en-US" sz="2400" b="1" dirty="0">
                <a:solidFill>
                  <a:srgbClr val="00B050"/>
                </a:solidFill>
              </a:rPr>
              <a:t>optimal?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3757" y="2720539"/>
            <a:ext cx="2906899" cy="3119552"/>
            <a:chOff x="903757" y="2720539"/>
            <a:chExt cx="2906899" cy="3119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757" y="2720539"/>
              <a:ext cx="2906899" cy="271411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68153" y="547075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Distributions on Simplex</a:t>
              </a:r>
              <a:endParaRPr lang="en-US" i="1" u="sng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  <p:sp>
        <p:nvSpPr>
          <p:cNvPr id="3" name="Line Callout 2 (Border and Accent Bar) 2"/>
          <p:cNvSpPr/>
          <p:nvPr/>
        </p:nvSpPr>
        <p:spPr>
          <a:xfrm rot="5400000">
            <a:off x="6770084" y="597889"/>
            <a:ext cx="547687" cy="5571744"/>
          </a:xfrm>
          <a:prstGeom prst="accentBorderCallout2">
            <a:avLst>
              <a:gd name="adj1" fmla="val 85217"/>
              <a:gd name="adj2" fmla="val -14756"/>
              <a:gd name="adj3" fmla="val 85233"/>
              <a:gd name="adj4" fmla="val -42354"/>
              <a:gd name="adj5" fmla="val 90843"/>
              <a:gd name="adj6" fmla="val -128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41243" y="3199095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Space of all distributions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4800" y="4122700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Probabilities specified same as in ME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0971" y="6279977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Non-negativity of KL-divergence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0" y="3910013"/>
            <a:ext cx="76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743201" y="4817106"/>
            <a:ext cx="6705600" cy="1156979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4891078"/>
            <a:ext cx="914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000" y="4888320"/>
            <a:ext cx="3200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95800" y="1906894"/>
            <a:ext cx="457200" cy="737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2621324"/>
            <a:ext cx="1143000" cy="226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3240" y="1883998"/>
            <a:ext cx="1262406" cy="73732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638800" y="3904488"/>
            <a:ext cx="2286000" cy="84434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3124" y="1501733"/>
            <a:ext cx="1844675" cy="35827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5497" y="1507322"/>
            <a:ext cx="2552700" cy="3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Again!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K-means with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Clustering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tx1"/>
                </a:solidFill>
              </a:rPr>
              <a:t>Instead of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Measuring “Distance”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Instead of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7028" y="4267200"/>
            <a:ext cx="10211972" cy="2250488"/>
            <a:chOff x="837028" y="1838520"/>
            <a:chExt cx="10211972" cy="2250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870075"/>
              <a:ext cx="7620000" cy="221893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200400" y="183852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F82A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7028" y="271650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DCME: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028" y="1371600"/>
            <a:ext cx="10211972" cy="2246971"/>
            <a:chOff x="837028" y="4267200"/>
            <a:chExt cx="10211972" cy="2246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4267200"/>
              <a:ext cx="7772400" cy="220776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3200400" y="426720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A6E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7028" y="5109474"/>
              <a:ext cx="11945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" y="2830897"/>
            <a:ext cx="2569535" cy="2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center</a:t>
            </a:r>
            <a:r>
              <a:rPr lang="en-US" i="1" u="sng" dirty="0" smtClean="0">
                <a:solidFill>
                  <a:srgbClr val="C00000"/>
                </a:solidFill>
              </a:rPr>
              <a:t/>
            </a:r>
            <a:br>
              <a:rPr lang="en-US" i="1" u="sng" dirty="0" smtClean="0">
                <a:solidFill>
                  <a:srgbClr val="C00000"/>
                </a:solidFill>
              </a:rPr>
            </a:br>
            <a:endParaRPr lang="en-US" i="1" u="sng" dirty="0" smtClean="0">
              <a:solidFill>
                <a:srgbClr val="C00000"/>
              </a:solidFill>
            </a:endParaRPr>
          </a:p>
          <a:p>
            <a:pPr lvl="1"/>
            <a:endParaRPr lang="en-US" i="1" u="sng" dirty="0" smtClean="0">
              <a:solidFill>
                <a:srgbClr val="C00000"/>
              </a:solidFill>
            </a:endParaRP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200" y="1529090"/>
            <a:ext cx="3718961" cy="697963"/>
            <a:chOff x="2202547" y="4557289"/>
            <a:chExt cx="3718961" cy="697963"/>
          </a:xfrm>
        </p:grpSpPr>
        <p:grpSp>
          <p:nvGrpSpPr>
            <p:cNvPr id="8" name="Group 7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0" name="Pentagon 9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1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/>
          <p:cNvGrpSpPr/>
          <p:nvPr/>
        </p:nvGrpSpPr>
        <p:grpSpPr>
          <a:xfrm>
            <a:off x="838200" y="3652312"/>
            <a:ext cx="3718961" cy="697963"/>
            <a:chOff x="2202547" y="6369910"/>
            <a:chExt cx="3718961" cy="697963"/>
          </a:xfrm>
        </p:grpSpPr>
        <p:grpSp>
          <p:nvGrpSpPr>
            <p:cNvPr id="18" name="Group 17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0" name="Pentagon 19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617343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Sentence is</a:t>
            </a:r>
            <a:r>
              <a:rPr lang="en-US" sz="2200" dirty="0" smtClean="0">
                <a:solidFill>
                  <a:srgbClr val="A6E32D"/>
                </a:solidFill>
              </a:rPr>
              <a:t>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4272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the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dirty="0" smtClean="0"/>
              <a:t>uman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54450"/>
            <a:ext cx="2391693" cy="234542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0" name="TextBox 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9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" y="2345172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4780" y="4103836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Remove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tCRP</a:t>
            </a:r>
            <a:r>
              <a:rPr lang="en-US" altLang="zh-CN" b="1" dirty="0" smtClean="0">
                <a:solidFill>
                  <a:schemeClr val="tx1"/>
                </a:solidFill>
              </a:rPr>
              <a:t>:</a:t>
            </a:r>
            <a:endParaRPr lang="en-US" altLang="zh-CN" sz="2000" b="1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</a:t>
            </a:r>
            <a:r>
              <a:rPr lang="en-US" altLang="zh-CN" sz="2000" b="1" i="1" dirty="0" smtClean="0">
                <a:solidFill>
                  <a:srgbClr val="00B050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effect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tx1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chemeClr val="tx1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chemeClr val="tx1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chemeClr val="tx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8150</TotalTime>
  <Words>5423</Words>
  <Application>Microsoft Macintosh PowerPoint</Application>
  <PresentationFormat>Widescreen</PresentationFormat>
  <Paragraphs>1731</Paragraphs>
  <Slides>110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5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Convert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Thurstonian Pairwise Preference</vt:lpstr>
      <vt:lpstr>Thurstonian Pairwise Preference</vt:lpstr>
      <vt:lpstr>TPP: Learning by Comparison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2 SkipGram with Negative Sampling</vt:lpstr>
      <vt:lpstr>PLANS: Ingredient 3 Simulated Annealing</vt:lpstr>
      <vt:lpstr>PLANS: Evaluation Plan (Tentative)</vt:lpstr>
      <vt:lpstr>PLANS: Summary</vt:lpstr>
      <vt:lpstr>PLVM: Conclusion</vt:lpstr>
      <vt:lpstr>Timeline: Submission and Defense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Xiaolong Wang</cp:lastModifiedBy>
  <cp:revision>530</cp:revision>
  <dcterms:created xsi:type="dcterms:W3CDTF">2016-10-10T04:48:44Z</dcterms:created>
  <dcterms:modified xsi:type="dcterms:W3CDTF">2017-03-19T23:44:12Z</dcterms:modified>
</cp:coreProperties>
</file>